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71" r:id="rId4"/>
    <p:sldId id="263" r:id="rId5"/>
    <p:sldId id="264" r:id="rId6"/>
    <p:sldId id="265" r:id="rId7"/>
    <p:sldId id="267" r:id="rId8"/>
    <p:sldId id="268" r:id="rId9"/>
    <p:sldId id="269" r:id="rId10"/>
    <p:sldId id="26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2"/>
    <p:restoredTop sz="91418"/>
  </p:normalViewPr>
  <p:slideViewPr>
    <p:cSldViewPr snapToGrid="0" snapToObjects="1">
      <p:cViewPr varScale="1">
        <p:scale>
          <a:sx n="126" d="100"/>
          <a:sy n="126" d="100"/>
        </p:scale>
        <p:origin x="23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4/9/25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rbusters.com/posts-and-gates/" TargetMode="External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I-pCSxD0GY" TargetMode="External"/><Relationship Id="rId13" Type="http://schemas.openxmlformats.org/officeDocument/2006/relationships/image" Target="../media/image52.png"/><Relationship Id="rId3" Type="http://schemas.openxmlformats.org/officeDocument/2006/relationships/image" Target="../media/image46.png"/><Relationship Id="rId7" Type="http://schemas.openxmlformats.org/officeDocument/2006/relationships/hyperlink" Target="https://www.youtube.com/watch?v=CW3GDUznJPw" TargetMode="External"/><Relationship Id="rId12" Type="http://schemas.openxmlformats.org/officeDocument/2006/relationships/image" Target="../media/image51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lr7DukLChY" TargetMode="External"/><Relationship Id="rId11" Type="http://schemas.openxmlformats.org/officeDocument/2006/relationships/image" Target="../media/image50.jpeg"/><Relationship Id="rId5" Type="http://schemas.openxmlformats.org/officeDocument/2006/relationships/image" Target="../media/image48.jpeg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hyperlink" Target="https://www.youtube.com/watch?v=CCZBjkjP5CE" TargetMode="External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www.deerbusters.com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s://www.amazon.com/WESTWARD-Digging-Bar-Pencil-Point/dp/B07CSD7P4Z/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hyperlink" Target="https://www.amazon.com/TRUPER-BAP-150-Angelo-Bars-150cm/dp/B00UY1RLKC/" TargetMode="External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R9YKKuNMq_s" TargetMode="External"/><Relationship Id="rId4" Type="http://schemas.openxmlformats.org/officeDocument/2006/relationships/hyperlink" Target="https://www.youtube.com/watch?v=kOAWatK_7x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63547-3461-AE07-C75E-7594C61EA810}"/>
              </a:ext>
            </a:extLst>
          </p:cNvPr>
          <p:cNvSpPr txBox="1"/>
          <p:nvPr/>
        </p:nvSpPr>
        <p:spPr>
          <a:xfrm>
            <a:off x="4368904" y="2106118"/>
            <a:ext cx="3454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B0F0"/>
                </a:solidFill>
              </a:rPr>
              <a:t>Fencing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CE039-5422-8A95-BB9C-2784DA8E6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3429000"/>
            <a:ext cx="7772400" cy="15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1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4540F-1688-3EC1-40B6-F1B0F1AC192B}"/>
              </a:ext>
            </a:extLst>
          </p:cNvPr>
          <p:cNvSpPr txBox="1"/>
          <p:nvPr/>
        </p:nvSpPr>
        <p:spPr>
          <a:xfrm>
            <a:off x="108857" y="87086"/>
            <a:ext cx="540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9161D-3869-8F15-78B7-8DE7C01BD7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41" y="1996639"/>
            <a:ext cx="2938302" cy="1432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E14DB-E095-4362-1D06-BFF18D9A1D27}"/>
              </a:ext>
            </a:extLst>
          </p:cNvPr>
          <p:cNvSpPr txBox="1"/>
          <p:nvPr/>
        </p:nvSpPr>
        <p:spPr>
          <a:xfrm>
            <a:off x="1014719" y="1627307"/>
            <a:ext cx="217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9' Angle Steel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DEFDC-9A87-18F5-6F95-9FF3BC14FD85}"/>
              </a:ext>
            </a:extLst>
          </p:cNvPr>
          <p:cNvSpPr txBox="1"/>
          <p:nvPr/>
        </p:nvSpPr>
        <p:spPr>
          <a:xfrm>
            <a:off x="140677" y="610306"/>
            <a:ext cx="4051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www.deerbusters.com</a:t>
            </a:r>
            <a:r>
              <a:rPr lang="en-US" sz="1400" dirty="0">
                <a:hlinkClick r:id="rId3"/>
              </a:rPr>
              <a:t>/posts-and-gates/</a:t>
            </a:r>
            <a:endParaRPr lang="en-US" sz="1400" dirty="0"/>
          </a:p>
        </p:txBody>
      </p:sp>
      <p:pic>
        <p:nvPicPr>
          <p:cNvPr id="1026" name="Picture 2" descr="Pet System Posts and Gates">
            <a:extLst>
              <a:ext uri="{FF2B5EF4-FFF2-40B4-BE49-F238E27FC236}">
                <a16:creationId xmlns:a16="http://schemas.microsoft.com/office/drawing/2014/main" id="{468725DC-3E82-17AC-839C-D6EFD4D9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741" y="4248442"/>
            <a:ext cx="2369625" cy="23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BA8CE-0B38-FD95-3CA1-BE43AB415A8F}"/>
              </a:ext>
            </a:extLst>
          </p:cNvPr>
          <p:cNvSpPr txBox="1"/>
          <p:nvPr/>
        </p:nvSpPr>
        <p:spPr>
          <a:xfrm>
            <a:off x="1056922" y="3835935"/>
            <a:ext cx="110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D4B53-066F-2D5C-3CE4-EF2EE07936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914" y="1136201"/>
            <a:ext cx="2876171" cy="2108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BF8444-B8C5-0045-CCAC-D64855D3F210}"/>
              </a:ext>
            </a:extLst>
          </p:cNvPr>
          <p:cNvSpPr txBox="1"/>
          <p:nvPr/>
        </p:nvSpPr>
        <p:spPr>
          <a:xfrm>
            <a:off x="4657915" y="168807"/>
            <a:ext cx="307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Severe Weather 3-3/4-in x 8-ft </a:t>
            </a:r>
          </a:p>
          <a:p>
            <a:r>
              <a:rPr lang="en-US" dirty="0"/>
              <a:t>Pressure Treated Pine Wood </a:t>
            </a:r>
          </a:p>
          <a:p>
            <a:r>
              <a:rPr lang="en-US" dirty="0"/>
              <a:t>Fence Flat-top Universal Post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B65E6-7DB8-39A3-ACC7-4345CA2CA74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914" y="4205267"/>
            <a:ext cx="4612772" cy="2545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C99CE0-84A6-55C3-8D47-434489B9A403}"/>
              </a:ext>
            </a:extLst>
          </p:cNvPr>
          <p:cNvSpPr txBox="1"/>
          <p:nvPr/>
        </p:nvSpPr>
        <p:spPr>
          <a:xfrm>
            <a:off x="4756386" y="3790159"/>
            <a:ext cx="69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Severe Weather 4-in x 11-ft Pressure Treated Pine Wood Fence Top Rail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6E064C-3B05-01DB-F9BE-3CB8C845E9BB}"/>
              </a:ext>
            </a:extLst>
          </p:cNvPr>
          <p:cNvSpPr txBox="1"/>
          <p:nvPr/>
        </p:nvSpPr>
        <p:spPr>
          <a:xfrm>
            <a:off x="8741230" y="302529"/>
            <a:ext cx="3166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Depot has 4x4 or 6x6 wooden posts 8', 10', and 12'</a:t>
            </a:r>
          </a:p>
          <a:p>
            <a:r>
              <a:rPr lang="en-US" dirty="0"/>
              <a:t>the 4"x4"x12' cost $23 each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0E0745-C783-B220-EC8F-84D392AF75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294" y="1428356"/>
            <a:ext cx="1985541" cy="12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5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6B1E7-F662-2A17-6F5F-FC59B1BD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38F5B-99F4-2385-A074-70BDB0982F54}"/>
              </a:ext>
            </a:extLst>
          </p:cNvPr>
          <p:cNvSpPr txBox="1"/>
          <p:nvPr/>
        </p:nvSpPr>
        <p:spPr>
          <a:xfrm>
            <a:off x="45671" y="3686020"/>
            <a:ext cx="26831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soak the bottom of the posts in a wood preservative containing copper </a:t>
            </a:r>
            <a:r>
              <a:rPr lang="en-US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napthanate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 as </a:t>
            </a:r>
            <a:r>
              <a:rPr lang="en-US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Cuprinol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8F151-C903-A50B-99EA-FC80F0525792}"/>
              </a:ext>
            </a:extLst>
          </p:cNvPr>
          <p:cNvSpPr txBox="1"/>
          <p:nvPr/>
        </p:nvSpPr>
        <p:spPr>
          <a:xfrm>
            <a:off x="108857" y="87086"/>
            <a:ext cx="540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Setting up poles</a:t>
            </a:r>
          </a:p>
        </p:txBody>
      </p:sp>
      <p:pic>
        <p:nvPicPr>
          <p:cNvPr id="1026" name="Picture 2" descr="How to Set Cedar Fence Posts That Won't Rot | Family Handyman">
            <a:extLst>
              <a:ext uri="{FF2B5EF4-FFF2-40B4-BE49-F238E27FC236}">
                <a16:creationId xmlns:a16="http://schemas.microsoft.com/office/drawing/2014/main" id="{8E834153-8DB0-8038-D00E-1DE034BF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4651" y="153835"/>
            <a:ext cx="3533582" cy="35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167B9-94F8-0208-5439-80E199EF61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2" y="576034"/>
            <a:ext cx="1709862" cy="1665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82031-B773-5735-A5B9-4D4E4589E888}"/>
              </a:ext>
            </a:extLst>
          </p:cNvPr>
          <p:cNvSpPr txBox="1"/>
          <p:nvPr/>
        </p:nvSpPr>
        <p:spPr>
          <a:xfrm>
            <a:off x="45671" y="4361578"/>
            <a:ext cx="3079019" cy="2462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~ 6 inches of stones at the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 in the concrete, make it 2-3 inches above the soil level – to shape it with trowel - smooth and slope it so that water runs away from the post.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Seal the base with caulk - exterior acrylic latex caulk, or silicone specifically designed to adhere to concrete.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AAB36-52DC-60E9-6603-C56CE70859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0768" y="3728927"/>
            <a:ext cx="2320622" cy="2192714"/>
          </a:xfrm>
          <a:prstGeom prst="rect">
            <a:avLst/>
          </a:prstGeom>
        </p:spPr>
      </p:pic>
      <p:pic>
        <p:nvPicPr>
          <p:cNvPr id="1028" name="Picture 4" descr="QUIKRETE® - Setting Posts in Concrete">
            <a:extLst>
              <a:ext uri="{FF2B5EF4-FFF2-40B4-BE49-F238E27FC236}">
                <a16:creationId xmlns:a16="http://schemas.microsoft.com/office/drawing/2014/main" id="{09666F1F-12D6-894A-9758-2D6D0F2C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9079" y="153835"/>
            <a:ext cx="1809033" cy="23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498A19-5570-2B8C-18D5-500AF3EBFD98}"/>
              </a:ext>
            </a:extLst>
          </p:cNvPr>
          <p:cNvSpPr txBox="1"/>
          <p:nvPr/>
        </p:nvSpPr>
        <p:spPr>
          <a:xfrm>
            <a:off x="2709079" y="2559376"/>
            <a:ext cx="3935380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regular concrete or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QuickCrete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Blue Circle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PostCrete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  100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hole + water. can mix outside in a wheelbarrow (best), or you can pour dry with some water (or mix in the 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sika post fix foam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CED84-AB04-C88D-0F1A-E75B9AF050C3}"/>
              </a:ext>
            </a:extLst>
          </p:cNvPr>
          <p:cNvSpPr txBox="1"/>
          <p:nvPr/>
        </p:nvSpPr>
        <p:spPr>
          <a:xfrm>
            <a:off x="3331364" y="5869684"/>
            <a:ext cx="540752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https://www.youtube.com/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watch?v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=elr7DukLChY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https://www.youtube.com/watch?v=CW3GDUznJPw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https://www.youtube.com/watch?v=pI-pCSxD0GY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www.youtube.com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watch?v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=CCZBjkjP5CE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94A3990-E99A-A1FB-C388-37B259BE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9389" y="0"/>
            <a:ext cx="1399174" cy="19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A26617-2536-914D-A23C-5CA917484825}"/>
              </a:ext>
            </a:extLst>
          </p:cNvPr>
          <p:cNvSpPr txBox="1"/>
          <p:nvPr/>
        </p:nvSpPr>
        <p:spPr>
          <a:xfrm>
            <a:off x="3331364" y="3783643"/>
            <a:ext cx="3489257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01D35"/>
                </a:solidFill>
                <a:effectLst/>
                <a:latin typeface="Google Sans"/>
              </a:rPr>
              <a:t>QuickCrete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(Fast-Setting Concrete Mix) is a blend of sand, gravel, and fast-setting cements. </a:t>
            </a:r>
          </a:p>
          <a:p>
            <a:r>
              <a:rPr lang="en-US" sz="1400" dirty="0">
                <a:solidFill>
                  <a:srgbClr val="001D35"/>
                </a:solidFill>
                <a:latin typeface="Google Sans"/>
              </a:rPr>
              <a:t>It sets in ~ 20 min. But you don't have to wait. Once you fill the hole around the post, you don't have to stabilize it. You can immediately start working on another post.</a:t>
            </a:r>
          </a:p>
          <a:p>
            <a:r>
              <a:rPr lang="en-US" sz="1400" dirty="0">
                <a:solidFill>
                  <a:srgbClr val="001D35"/>
                </a:solidFill>
                <a:latin typeface="Google Sans"/>
                <a:cs typeface="Calibri" panose="020F0502020204030204" pitchFamily="34" charset="0"/>
              </a:rPr>
              <a:t>Professionals do not stabilize the posts with external stabilizers - there is no need.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How to Mix Concrete (DIY)">
            <a:extLst>
              <a:ext uri="{FF2B5EF4-FFF2-40B4-BE49-F238E27FC236}">
                <a16:creationId xmlns:a16="http://schemas.microsoft.com/office/drawing/2014/main" id="{D545A18E-C8E8-BDED-A5E2-334CE5BD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1448" y="173566"/>
            <a:ext cx="1780607" cy="133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Quikrete Fast Setting Concrete Mix 50Lb">
            <a:extLst>
              <a:ext uri="{FF2B5EF4-FFF2-40B4-BE49-F238E27FC236}">
                <a16:creationId xmlns:a16="http://schemas.microsoft.com/office/drawing/2014/main" id="{62B47895-FB7E-236B-1459-C50DB2843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1311" y="1529077"/>
            <a:ext cx="1554896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7964A-90FB-51A1-D6C1-FE63AD8FBD68}"/>
              </a:ext>
            </a:extLst>
          </p:cNvPr>
          <p:cNvSpPr txBox="1"/>
          <p:nvPr/>
        </p:nvSpPr>
        <p:spPr>
          <a:xfrm>
            <a:off x="6868022" y="3568199"/>
            <a:ext cx="2595162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Example for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QuickCrete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: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25 posts * 100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= 2,500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$8/100lbs, 25*8 = $200 total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Toyota Sienna max payload is 1,400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(including driver)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Assuming we can drive 1,000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it will take us 3 trips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Or just one trip using a trailer (Toyota can tow 3,500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2BA87D-D8EF-DBAA-33FE-F24D8C80AC6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1" y="2245745"/>
            <a:ext cx="1709861" cy="1417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A0EAD-BA0F-DF4B-1FAE-B73E1B427BB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088" y="1141005"/>
            <a:ext cx="786347" cy="24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7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C3F36-DDD8-558A-5CF0-28D4B875F590}"/>
              </a:ext>
            </a:extLst>
          </p:cNvPr>
          <p:cNvSpPr txBox="1"/>
          <p:nvPr/>
        </p:nvSpPr>
        <p:spPr>
          <a:xfrm>
            <a:off x="0" y="0"/>
            <a:ext cx="341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Entrance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6307-71C3-C32B-987F-33D05912CE88}"/>
              </a:ext>
            </a:extLst>
          </p:cNvPr>
          <p:cNvSpPr txBox="1"/>
          <p:nvPr/>
        </p:nvSpPr>
        <p:spPr>
          <a:xfrm>
            <a:off x="7805712" y="1824803"/>
            <a:ext cx="3282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Swing Sentinel 20' (6.09 m) Manual Double Leaf Swing Gate – Galvanized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$2,120.00</a:t>
            </a:r>
            <a:endParaRPr lang="en-US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4849FA-A8E6-5253-C85F-66D1017F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4430" y="261610"/>
            <a:ext cx="56769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4CCD1-DFCE-D6C1-1243-98EE0367C9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0" y="979160"/>
            <a:ext cx="4023280" cy="203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1D9AD9-5A57-6F19-C5DE-28AF59FB7983}"/>
              </a:ext>
            </a:extLst>
          </p:cNvPr>
          <p:cNvSpPr txBox="1"/>
          <p:nvPr/>
        </p:nvSpPr>
        <p:spPr>
          <a:xfrm>
            <a:off x="97790" y="3104963"/>
            <a:ext cx="402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FIRST DEFENSE 11.6 ft. Collapsible Barrier Gate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$140 at Tractor Supply, Lowes, Walmart</a:t>
            </a:r>
            <a:endParaRPr lang="en-US" sz="1400" dirty="0"/>
          </a:p>
        </p:txBody>
      </p:sp>
      <p:pic>
        <p:nvPicPr>
          <p:cNvPr id="1028" name="Picture 4" descr="Plymouth Industries Driveway Barrier Gates, Entry Gates, Manual Swing Gates Installed">
            <a:extLst>
              <a:ext uri="{FF2B5EF4-FFF2-40B4-BE49-F238E27FC236}">
                <a16:creationId xmlns:a16="http://schemas.microsoft.com/office/drawing/2014/main" id="{D2510B2E-3F0C-DCFD-9E9E-840A39D8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69" y="3938756"/>
            <a:ext cx="2265680" cy="16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37E3F-5333-1C4C-2DB3-ED50E91D1FFB}"/>
              </a:ext>
            </a:extLst>
          </p:cNvPr>
          <p:cNvSpPr txBox="1"/>
          <p:nvPr/>
        </p:nvSpPr>
        <p:spPr>
          <a:xfrm>
            <a:off x="16604" y="523220"/>
            <a:ext cx="4809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Driveway Barrier Gates / Entry Gates / Manual Swing Gates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D4E53-106C-8A7E-B0F6-BE06C5D769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930" y="3265834"/>
            <a:ext cx="478790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67B9C3-2B52-F70A-7FEE-68588D4DD07B}"/>
              </a:ext>
            </a:extLst>
          </p:cNvPr>
          <p:cNvSpPr txBox="1"/>
          <p:nvPr/>
        </p:nvSpPr>
        <p:spPr>
          <a:xfrm>
            <a:off x="7521232" y="5441763"/>
            <a:ext cx="328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Surepark</a:t>
            </a:r>
            <a:r>
              <a:rPr lang="en-US" sz="14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 Heavy Duty Double Leaf Swing Gate – up to 12 m wide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327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75809-D318-AC43-1769-91DB96AB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CC74C-497C-CFB9-6737-353CDD21C8DC}"/>
              </a:ext>
            </a:extLst>
          </p:cNvPr>
          <p:cNvSpPr txBox="1"/>
          <p:nvPr/>
        </p:nvSpPr>
        <p:spPr>
          <a:xfrm>
            <a:off x="0" y="0"/>
            <a:ext cx="341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Fence Against Deer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E4D57-084C-C86F-1FC3-233C8ED09593}"/>
              </a:ext>
            </a:extLst>
          </p:cNvPr>
          <p:cNvSpPr txBox="1"/>
          <p:nvPr/>
        </p:nvSpPr>
        <p:spPr>
          <a:xfrm>
            <a:off x="134912" y="1154243"/>
            <a:ext cx="32828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Probably the most common deer fencing type, </a:t>
            </a:r>
            <a:r>
              <a:rPr lang="en-US" sz="1400" b="1">
                <a:solidFill>
                  <a:srgbClr val="FF0000"/>
                </a:solidFill>
              </a:rPr>
              <a:t>black mesh deer netting fastened to wooden 4x4s or metal t-bar garden posts</a:t>
            </a:r>
            <a:r>
              <a:rPr lang="en-US" sz="1400"/>
              <a:t> is an effective way to keep deer out of the garden. </a:t>
            </a:r>
          </a:p>
          <a:p>
            <a:endParaRPr lang="en-US" sz="1400"/>
          </a:p>
          <a:p>
            <a:r>
              <a:rPr lang="en-US" sz="1400"/>
              <a:t>It must be </a:t>
            </a:r>
            <a:r>
              <a:rPr lang="en-US" sz="1400" b="1">
                <a:solidFill>
                  <a:srgbClr val="FF0000"/>
                </a:solidFill>
              </a:rPr>
              <a:t>at least eight feet tall</a:t>
            </a:r>
            <a:r>
              <a:rPr lang="en-US" sz="1400"/>
              <a:t> to keep the deer from jumping over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018A-BEBB-14D9-D271-E9B39E038FC6}"/>
              </a:ext>
            </a:extLst>
          </p:cNvPr>
          <p:cNvSpPr txBox="1"/>
          <p:nvPr/>
        </p:nvSpPr>
        <p:spPr>
          <a:xfrm>
            <a:off x="43560" y="561732"/>
            <a:ext cx="2130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2"/>
              </a:rPr>
              <a:t>https://www.deerbusters.com</a:t>
            </a:r>
            <a:endParaRPr lang="en-US" sz="1200"/>
          </a:p>
        </p:txBody>
      </p:sp>
      <p:pic>
        <p:nvPicPr>
          <p:cNvPr id="1026" name="Picture 2" descr="Driveway Gate For 8' Deer Fence">
            <a:extLst>
              <a:ext uri="{FF2B5EF4-FFF2-40B4-BE49-F238E27FC236}">
                <a16:creationId xmlns:a16="http://schemas.microsoft.com/office/drawing/2014/main" id="{2F512461-9993-7D78-9CE0-B0086101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092" y="100532"/>
            <a:ext cx="3633875" cy="36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76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C3F36-DDD8-558A-5CF0-28D4B875F590}"/>
              </a:ext>
            </a:extLst>
          </p:cNvPr>
          <p:cNvSpPr txBox="1"/>
          <p:nvPr/>
        </p:nvSpPr>
        <p:spPr>
          <a:xfrm>
            <a:off x="0" y="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Fence for Horses – Vinyl, wood, metall</a:t>
            </a:r>
          </a:p>
        </p:txBody>
      </p:sp>
      <p:pic>
        <p:nvPicPr>
          <p:cNvPr id="1028" name="Picture 4" descr="Certagrain - 3 Rail Horse Fence - White - A Vinyl Fence Co - Vinyl Fence -  Privacy Fence - Horse Fence">
            <a:extLst>
              <a:ext uri="{FF2B5EF4-FFF2-40B4-BE49-F238E27FC236}">
                <a16:creationId xmlns:a16="http://schemas.microsoft.com/office/drawing/2014/main" id="{6AA0AAA7-05E7-7E0E-28C3-DEA29BAE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952" y="891576"/>
            <a:ext cx="2919805" cy="29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uble Row Of White Horse Fencing Stock Photo - Download Image Now - Fence,  Horse, Farm - iStock">
            <a:extLst>
              <a:ext uri="{FF2B5EF4-FFF2-40B4-BE49-F238E27FC236}">
                <a16:creationId xmlns:a16="http://schemas.microsoft.com/office/drawing/2014/main" id="{63060ED1-3C72-66F6-A50A-2407B3D3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0346" y="891576"/>
            <a:ext cx="3382205" cy="21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le Corner Post System - Horse Fence Direct Store">
            <a:extLst>
              <a:ext uri="{FF2B5EF4-FFF2-40B4-BE49-F238E27FC236}">
                <a16:creationId xmlns:a16="http://schemas.microsoft.com/office/drawing/2014/main" id="{BDDC9695-1039-ED99-8E61-6C8AD699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5140" y="891576"/>
            <a:ext cx="2608729" cy="260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78EC-83D6-9A52-8C23-811CD7D70677}"/>
              </a:ext>
            </a:extLst>
          </p:cNvPr>
          <p:cNvSpPr txBox="1"/>
          <p:nvPr/>
        </p:nvSpPr>
        <p:spPr>
          <a:xfrm>
            <a:off x="7434332" y="6045138"/>
            <a:ext cx="219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>
                <a:solidFill>
                  <a:srgbClr val="030303"/>
                </a:solidFill>
                <a:effectLst/>
                <a:latin typeface="YouTube Sans"/>
              </a:rPr>
              <a:t>Horse Fencing using T-Posts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BF188-C9A6-BA8E-F577-74FA78DC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5140" y="3620472"/>
            <a:ext cx="4691902" cy="23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3D3EE-14DB-034B-7F40-F1FBCFF5D1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52" y="3999083"/>
            <a:ext cx="3417757" cy="19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74D0F-C1D7-9BB1-A062-46F7B14911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08" y="887576"/>
            <a:ext cx="1668413" cy="1455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5336F-A875-79C0-0D8D-76CF99ADA76F}"/>
              </a:ext>
            </a:extLst>
          </p:cNvPr>
          <p:cNvSpPr txBox="1"/>
          <p:nvPr/>
        </p:nvSpPr>
        <p:spPr>
          <a:xfrm>
            <a:off x="106530" y="2617303"/>
            <a:ext cx="2455368" cy="3016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Digging Bar: </a:t>
            </a:r>
          </a:p>
          <a:p>
            <a:r>
              <a:rPr lang="en-US" sz="1400"/>
              <a:t>Length: 72"</a:t>
            </a:r>
          </a:p>
          <a:p>
            <a:r>
              <a:rPr lang="en-US" sz="1400"/>
              <a:t>Width: 1" (or 2.5")</a:t>
            </a:r>
          </a:p>
          <a:p>
            <a:r>
              <a:rPr lang="en-US" sz="1400"/>
              <a:t>Weight &gt; 30 lbs</a:t>
            </a:r>
          </a:p>
          <a:p>
            <a:r>
              <a:rPr lang="en-US" sz="1400"/>
              <a:t>Has a sharp pencil pointed end and a chisel edge. </a:t>
            </a:r>
          </a:p>
          <a:p>
            <a:endParaRPr lang="en-US" sz="1400"/>
          </a:p>
          <a:p>
            <a:r>
              <a:rPr lang="en-US" sz="1400"/>
              <a:t>Good for cutting and carving stone, concrete, metal and wood.</a:t>
            </a:r>
          </a:p>
          <a:p>
            <a:endParaRPr lang="en-US" sz="1400"/>
          </a:p>
          <a:p>
            <a:r>
              <a:rPr lang="en-US" sz="1200">
                <a:hlinkClick r:id="rId3"/>
              </a:rPr>
              <a:t>https://www.amazon.com/WESTWARD-Digging-Bar-Pencil-Point/dp/B07CSD7P4Z/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100EB-9050-07CB-672E-6C300B4C03D0}"/>
              </a:ext>
            </a:extLst>
          </p:cNvPr>
          <p:cNvSpPr txBox="1"/>
          <p:nvPr/>
        </p:nvSpPr>
        <p:spPr>
          <a:xfrm>
            <a:off x="108857" y="87086"/>
            <a:ext cx="540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Digging Bar, Crow Bar,  </a:t>
            </a:r>
            <a:r>
              <a:rPr lang="en-US" sz="2800" b="1" dirty="0" err="1"/>
              <a:t>Truper</a:t>
            </a:r>
            <a:r>
              <a:rPr lang="en-US" sz="2800" b="1" dirty="0"/>
              <a:t> Bap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18916-FA42-BF49-2E4E-866BD9B1A1BC}"/>
              </a:ext>
            </a:extLst>
          </p:cNvPr>
          <p:cNvSpPr txBox="1"/>
          <p:nvPr/>
        </p:nvSpPr>
        <p:spPr>
          <a:xfrm>
            <a:off x="2741377" y="2621494"/>
            <a:ext cx="1980525" cy="1415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TRUPER BAP-150 San Angelo Bars 1"x 60"(150cm) 13Lb (6 Kg)</a:t>
            </a:r>
          </a:p>
          <a:p>
            <a:endParaRPr lang="en-US" sz="1400"/>
          </a:p>
          <a:p>
            <a:r>
              <a:rPr lang="en-US" sz="1000">
                <a:hlinkClick r:id="rId4"/>
              </a:rPr>
              <a:t>https://www.amazon.com/TRUPER-BAP-150-Angelo-Bars-150cm/dp/B00UY1RLKC/</a:t>
            </a:r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D3EB7-4C85-F028-42BD-CA59444514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480" y="750368"/>
            <a:ext cx="1554318" cy="1729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B3FD6-EB76-8A4D-682A-D9A189479244}"/>
              </a:ext>
            </a:extLst>
          </p:cNvPr>
          <p:cNvSpPr txBox="1"/>
          <p:nvPr/>
        </p:nvSpPr>
        <p:spPr>
          <a:xfrm>
            <a:off x="4817193" y="2617303"/>
            <a:ext cx="174952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True Temper 60" </a:t>
            </a:r>
          </a:p>
          <a:p>
            <a:pPr algn="l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Pinch Point Crow Bar</a:t>
            </a:r>
          </a:p>
        </p:txBody>
      </p:sp>
      <p:pic>
        <p:nvPicPr>
          <p:cNvPr id="1026" name="Picture 2" descr="True Temper 60&quot; Pinch Point Crow Bar">
            <a:extLst>
              <a:ext uri="{FF2B5EF4-FFF2-40B4-BE49-F238E27FC236}">
                <a16:creationId xmlns:a16="http://schemas.microsoft.com/office/drawing/2014/main" id="{C4D46248-82DA-CDBD-36FA-CBE0B459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7193" y="944516"/>
            <a:ext cx="1398373" cy="139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B37254-3EA6-0F23-6146-7008A805F7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633" y="244602"/>
            <a:ext cx="1749529" cy="2409728"/>
          </a:xfrm>
          <a:prstGeom prst="rect">
            <a:avLst/>
          </a:prstGeom>
        </p:spPr>
      </p:pic>
      <p:pic>
        <p:nvPicPr>
          <p:cNvPr id="1028" name="Picture 4" descr="A digging bar">
            <a:extLst>
              <a:ext uri="{FF2B5EF4-FFF2-40B4-BE49-F238E27FC236}">
                <a16:creationId xmlns:a16="http://schemas.microsoft.com/office/drawing/2014/main" id="{100D58AC-FF51-EC67-CB4E-870A6EB4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746" y="244602"/>
            <a:ext cx="1451635" cy="2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4DF0D-54B9-D2A0-6AE2-98AF3D43A890}"/>
              </a:ext>
            </a:extLst>
          </p:cNvPr>
          <p:cNvSpPr txBox="1"/>
          <p:nvPr/>
        </p:nvSpPr>
        <p:spPr>
          <a:xfrm>
            <a:off x="8942920" y="2986634"/>
            <a:ext cx="101540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Digging Bar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55114-2C2B-174C-3933-0E7E70755CF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957" y="3691766"/>
            <a:ext cx="2387600" cy="237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D86B67-B0E1-5A8C-895F-5810717D19CD}"/>
              </a:ext>
            </a:extLst>
          </p:cNvPr>
          <p:cNvSpPr txBox="1"/>
          <p:nvPr/>
        </p:nvSpPr>
        <p:spPr>
          <a:xfrm>
            <a:off x="5899917" y="6134568"/>
            <a:ext cx="17150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Jackhammer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C27521-68DA-D526-27BA-72DE74D2626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015" y="3329380"/>
            <a:ext cx="1980526" cy="1196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A37154-7548-5D56-F511-0EDF9526A7BE}"/>
              </a:ext>
            </a:extLst>
          </p:cNvPr>
          <p:cNvSpPr txBox="1"/>
          <p:nvPr/>
        </p:nvSpPr>
        <p:spPr>
          <a:xfrm>
            <a:off x="10338076" y="4203671"/>
            <a:ext cx="17150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Pry Bar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714F42-3911-F138-E41E-8422843D64C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370" y="4838879"/>
            <a:ext cx="3213100" cy="72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F035AF-DBA6-0DC9-2831-37B44FC474E9}"/>
              </a:ext>
            </a:extLst>
          </p:cNvPr>
          <p:cNvSpPr txBox="1"/>
          <p:nvPr/>
        </p:nvSpPr>
        <p:spPr>
          <a:xfrm>
            <a:off x="9618548" y="5717678"/>
            <a:ext cx="17150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Wrecking Bar</a:t>
            </a:r>
          </a:p>
        </p:txBody>
      </p:sp>
    </p:spTree>
    <p:extLst>
      <p:ext uri="{BB962C8B-B14F-4D97-AF65-F5344CB8AC3E}">
        <p14:creationId xmlns:p14="http://schemas.microsoft.com/office/powerpoint/2010/main" val="113365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8100EB-9050-07CB-672E-6C300B4C03D0}"/>
              </a:ext>
            </a:extLst>
          </p:cNvPr>
          <p:cNvSpPr txBox="1"/>
          <p:nvPr/>
        </p:nvSpPr>
        <p:spPr>
          <a:xfrm>
            <a:off x="0" y="0"/>
            <a:ext cx="289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F0F0F"/>
                </a:solidFill>
                <a:effectLst/>
              </a:rPr>
              <a:t>post hole digger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7DC6A-BEA7-C874-93EE-DEB708DA80AD}"/>
              </a:ext>
            </a:extLst>
          </p:cNvPr>
          <p:cNvSpPr txBox="1"/>
          <p:nvPr/>
        </p:nvSpPr>
        <p:spPr>
          <a:xfrm>
            <a:off x="97811" y="2477772"/>
            <a:ext cx="244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 cc Earth Auger Powerhead </a:t>
            </a:r>
          </a:p>
          <a:p>
            <a:r>
              <a:rPr lang="en-US" sz="1400" dirty="0"/>
              <a:t>with 8 in. Auger Bit</a:t>
            </a:r>
          </a:p>
          <a:p>
            <a:r>
              <a:rPr lang="en-US" sz="1400" dirty="0"/>
              <a:t>$284 at Home Depot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55A36A-510D-72CF-AC4C-5DF692C9F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57" y="677108"/>
            <a:ext cx="1002082" cy="18006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915BDC-B7AA-3CD3-C1D7-C95DD59B3A76}"/>
              </a:ext>
            </a:extLst>
          </p:cNvPr>
          <p:cNvSpPr txBox="1"/>
          <p:nvPr/>
        </p:nvSpPr>
        <p:spPr>
          <a:xfrm>
            <a:off x="2897945" y="307753"/>
            <a:ext cx="4501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of holes: 10 inches wide x 43 inches deep</a:t>
            </a:r>
          </a:p>
          <a:p>
            <a:endParaRPr lang="en-US" sz="1400" dirty="0"/>
          </a:p>
          <a:p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if the soil is too dry, drill just a little bit, then fill the small holes with water, wait a bit and then drill again to the bottom. It's much easier!</a:t>
            </a:r>
          </a:p>
          <a:p>
            <a:endParaRPr lang="en-US" sz="14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r>
              <a:rPr lang="en-US" sz="1400" dirty="0"/>
              <a:t>I use a 20 </a:t>
            </a:r>
            <a:r>
              <a:rPr lang="en-US" sz="1400" dirty="0" err="1"/>
              <a:t>lb</a:t>
            </a:r>
            <a:r>
              <a:rPr lang="en-US" sz="1400" dirty="0"/>
              <a:t> electric hammer with a digging bit, spud bar, and a manual post hole digger in the hard rock and clay here in Arizona... Works much faster than using one of those gas-powered augers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BF42E-B64F-8673-D314-224F479E2515}"/>
              </a:ext>
            </a:extLst>
          </p:cNvPr>
          <p:cNvSpPr txBox="1"/>
          <p:nvPr/>
        </p:nvSpPr>
        <p:spPr>
          <a:xfrm>
            <a:off x="8792308" y="153888"/>
            <a:ext cx="209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digging/tamper spud bar</a:t>
            </a:r>
          </a:p>
          <a:p>
            <a:r>
              <a:rPr lang="en-US" sz="1400" dirty="0"/>
              <a:t>to crush stones and roots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CACB2-4291-FA50-689D-E5777A2EC3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43" y="4052352"/>
            <a:ext cx="2303914" cy="2651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EFFC89-010A-B066-09D0-2F9D115F51CC}"/>
              </a:ext>
            </a:extLst>
          </p:cNvPr>
          <p:cNvSpPr txBox="1"/>
          <p:nvPr/>
        </p:nvSpPr>
        <p:spPr>
          <a:xfrm>
            <a:off x="9153378" y="4269428"/>
            <a:ext cx="3038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3-point post hole digger is called "3-point" because it connects to a tractor using a 3-point hitch system.</a:t>
            </a:r>
          </a:p>
        </p:txBody>
      </p:sp>
      <p:pic>
        <p:nvPicPr>
          <p:cNvPr id="24" name="Picture 4" descr="Amazon.com: Tool Tuff Pole-Star 650 3-Pt Tractor 3-Point Post Hole Digger  W/Optional Auger Combos 6&quot;, 9&quot; &amp; 12&quot; Diameter (6&quot;, 9&quot; &amp; 12&quot; Augers) (6&quot;, 9&quot;  &amp; 12&quot; Augers) : Patio, Lawn">
            <a:extLst>
              <a:ext uri="{FF2B5EF4-FFF2-40B4-BE49-F238E27FC236}">
                <a16:creationId xmlns:a16="http://schemas.microsoft.com/office/drawing/2014/main" id="{67CB9FBD-37A0-34EB-946C-75B67F983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1206" y="5017100"/>
            <a:ext cx="1620769" cy="16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40C9F-A514-1B10-2C98-8B38A69F350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711" y="3035997"/>
            <a:ext cx="2088808" cy="7362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9BA6E5-27AD-1F1E-DD0C-D189B3B8032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742" y="69480"/>
            <a:ext cx="924617" cy="19554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F59CE-B0D6-330D-CA5D-257995A2E3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05" y="301577"/>
            <a:ext cx="875994" cy="9748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108EDA-7635-1B19-7EB5-1BF0C07833A9}"/>
              </a:ext>
            </a:extLst>
          </p:cNvPr>
          <p:cNvSpPr txBox="1"/>
          <p:nvPr/>
        </p:nvSpPr>
        <p:spPr>
          <a:xfrm>
            <a:off x="9153378" y="2479870"/>
            <a:ext cx="241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Reciprocating saw like the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Milwaukee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Sawzall</a:t>
            </a:r>
            <a:endParaRPr lang="en-US" sz="14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E24C7B-443D-47F8-4E48-756B92C8D12B}"/>
              </a:ext>
            </a:extLst>
          </p:cNvPr>
          <p:cNvSpPr txBox="1"/>
          <p:nvPr/>
        </p:nvSpPr>
        <p:spPr>
          <a:xfrm>
            <a:off x="361157" y="3643532"/>
            <a:ext cx="143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2-Man Auger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ACE8BD-2B01-D4B0-5CA4-502CFDDC560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082" y="2857323"/>
            <a:ext cx="2303914" cy="13120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1E7974-CE61-FC9F-5F47-DDAE04710A22}"/>
              </a:ext>
            </a:extLst>
          </p:cNvPr>
          <p:cNvSpPr txBox="1"/>
          <p:nvPr/>
        </p:nvSpPr>
        <p:spPr>
          <a:xfrm>
            <a:off x="9355711" y="1144384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manual post hole digger to pull out pieces from the hole</a:t>
            </a:r>
          </a:p>
        </p:txBody>
      </p:sp>
      <p:pic>
        <p:nvPicPr>
          <p:cNvPr id="1030" name="Picture 6" descr="Digging Made Easy with Skid Steer Auger Attachments | Tag Equipment">
            <a:extLst>
              <a:ext uri="{FF2B5EF4-FFF2-40B4-BE49-F238E27FC236}">
                <a16:creationId xmlns:a16="http://schemas.microsoft.com/office/drawing/2014/main" id="{EACC2F8C-F4B1-2823-5C16-7B32D7E68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981" y="4098263"/>
            <a:ext cx="2814427" cy="26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A0689C-FA41-719A-97DC-22C717781F81}"/>
              </a:ext>
            </a:extLst>
          </p:cNvPr>
          <p:cNvSpPr txBox="1"/>
          <p:nvPr/>
        </p:nvSpPr>
        <p:spPr>
          <a:xfrm>
            <a:off x="6271831" y="3762994"/>
            <a:ext cx="152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skid steer auger</a:t>
            </a:r>
          </a:p>
        </p:txBody>
      </p:sp>
      <p:pic>
        <p:nvPicPr>
          <p:cNvPr id="1032" name="Picture 8" descr="VERMEER MIDWEST Mini Skid Steer Attachment - Auger Unit *Augers Seperate* |  Allendale True Value">
            <a:extLst>
              <a:ext uri="{FF2B5EF4-FFF2-40B4-BE49-F238E27FC236}">
                <a16:creationId xmlns:a16="http://schemas.microsoft.com/office/drawing/2014/main" id="{E88D1951-75AE-89AF-534B-020DF053F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7945" y="4667381"/>
            <a:ext cx="2472211" cy="20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FD476A-1F13-0CA7-7829-8FECED295643}"/>
              </a:ext>
            </a:extLst>
          </p:cNvPr>
          <p:cNvSpPr txBox="1"/>
          <p:nvPr/>
        </p:nvSpPr>
        <p:spPr>
          <a:xfrm>
            <a:off x="3066758" y="4325701"/>
            <a:ext cx="190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mini skid steer auger</a:t>
            </a:r>
          </a:p>
        </p:txBody>
      </p:sp>
    </p:spTree>
    <p:extLst>
      <p:ext uri="{BB962C8B-B14F-4D97-AF65-F5344CB8AC3E}">
        <p14:creationId xmlns:p14="http://schemas.microsoft.com/office/powerpoint/2010/main" val="413480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E787B-B617-A547-7DE2-B557871A76EC}"/>
              </a:ext>
            </a:extLst>
          </p:cNvPr>
          <p:cNvSpPr txBox="1"/>
          <p:nvPr/>
        </p:nvSpPr>
        <p:spPr>
          <a:xfrm>
            <a:off x="0" y="0"/>
            <a:ext cx="38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Ground Hog HD99 Hydraulic </a:t>
            </a:r>
            <a:r>
              <a:rPr lang="en-US" b="1" dirty="0" err="1"/>
              <a:t>Earthdrill</a:t>
            </a:r>
            <a:endParaRPr lang="en-US" b="1" dirty="0"/>
          </a:p>
        </p:txBody>
      </p:sp>
      <p:pic>
        <p:nvPicPr>
          <p:cNvPr id="1026" name="Picture 2" descr="Ground Hog – HD99 Hydraulic Earthdrill">
            <a:extLst>
              <a:ext uri="{FF2B5EF4-FFF2-40B4-BE49-F238E27FC236}">
                <a16:creationId xmlns:a16="http://schemas.microsoft.com/office/drawing/2014/main" id="{3F3F9B3E-3F30-FB5C-719F-D40FDF01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665" y="3051517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6544F-08B6-CB49-B864-0F62CD58D6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9" y="631483"/>
            <a:ext cx="3629172" cy="2095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ED34F-3F74-F338-4429-2E5E500CC348}"/>
              </a:ext>
            </a:extLst>
          </p:cNvPr>
          <p:cNvSpPr txBox="1"/>
          <p:nvPr/>
        </p:nvSpPr>
        <p:spPr>
          <a:xfrm>
            <a:off x="2698994" y="446817"/>
            <a:ext cx="9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$4,800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E87FBF-AC87-C3EA-060A-DBAA101628C8}"/>
              </a:ext>
            </a:extLst>
          </p:cNvPr>
          <p:cNvCxnSpPr/>
          <p:nvPr/>
        </p:nvCxnSpPr>
        <p:spPr>
          <a:xfrm>
            <a:off x="3938947" y="0"/>
            <a:ext cx="0" cy="642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8BDE49-B17E-AE9F-E6D4-8FC11F28B7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593" y="877163"/>
            <a:ext cx="3563451" cy="2810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D8DD4-461B-C14C-7303-E4353588550C}"/>
              </a:ext>
            </a:extLst>
          </p:cNvPr>
          <p:cNvSpPr txBox="1"/>
          <p:nvPr/>
        </p:nvSpPr>
        <p:spPr>
          <a:xfrm>
            <a:off x="4006593" y="46166"/>
            <a:ext cx="334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BRAVE BRPA325H EARTH AUGER, TOWABLE, HYDRAULIC, GX270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51CDB-D5A0-3E40-9070-4D95296A6A2E}"/>
              </a:ext>
            </a:extLst>
          </p:cNvPr>
          <p:cNvSpPr txBox="1"/>
          <p:nvPr/>
        </p:nvSpPr>
        <p:spPr>
          <a:xfrm>
            <a:off x="3981144" y="692497"/>
            <a:ext cx="9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$4,700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E9AAA-A530-F792-A790-B88A7C6569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583" y="46166"/>
            <a:ext cx="3123028" cy="2141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16309-661A-D06C-AFE4-A400B084EE8D}"/>
              </a:ext>
            </a:extLst>
          </p:cNvPr>
          <p:cNvSpPr txBox="1"/>
          <p:nvPr/>
        </p:nvSpPr>
        <p:spPr>
          <a:xfrm>
            <a:off x="9068972" y="2187826"/>
            <a:ext cx="312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F0F0F"/>
                </a:solidFill>
                <a:effectLst/>
              </a:rPr>
              <a:t>Red Roo post hole digger 9hp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7EB36-9A31-16B3-B96C-79370905A6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689" y="3892843"/>
            <a:ext cx="1465126" cy="2333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67680E-01F2-A38E-08C8-8B838022D492}"/>
              </a:ext>
            </a:extLst>
          </p:cNvPr>
          <p:cNvSpPr txBox="1"/>
          <p:nvPr/>
        </p:nvSpPr>
        <p:spPr>
          <a:xfrm>
            <a:off x="4417255" y="6289818"/>
            <a:ext cx="312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</a:rPr>
              <a:t>EZ-Way Earth Drill </a:t>
            </a:r>
            <a:br>
              <a:rPr lang="en-US" b="0" i="0" dirty="0">
                <a:solidFill>
                  <a:srgbClr val="0F0F0F"/>
                </a:solidFill>
                <a:effectLst/>
              </a:rPr>
            </a:br>
            <a:r>
              <a:rPr lang="en-US" b="0" i="0" dirty="0" err="1">
                <a:solidFill>
                  <a:srgbClr val="0F0F0F"/>
                </a:solidFill>
                <a:effectLst/>
              </a:rPr>
              <a:t>ez-wayequipment.com</a:t>
            </a:r>
            <a:endParaRPr lang="en-US" i="0" dirty="0">
              <a:solidFill>
                <a:srgbClr val="0F0F0F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F3058-2ED0-B252-E392-1A26D90C58EC}"/>
              </a:ext>
            </a:extLst>
          </p:cNvPr>
          <p:cNvSpPr txBox="1"/>
          <p:nvPr/>
        </p:nvSpPr>
        <p:spPr>
          <a:xfrm>
            <a:off x="7291097" y="4232010"/>
            <a:ext cx="312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</a:rPr>
              <a:t>http://</a:t>
            </a:r>
            <a:r>
              <a:rPr lang="en-US" b="0" i="0" dirty="0" err="1">
                <a:solidFill>
                  <a:srgbClr val="0F0F0F"/>
                </a:solidFill>
                <a:effectLst/>
              </a:rPr>
              <a:t>www.generalequip.com</a:t>
            </a:r>
            <a:r>
              <a:rPr lang="en-US" b="0" i="0" dirty="0">
                <a:solidFill>
                  <a:srgbClr val="0F0F0F"/>
                </a:solidFill>
                <a:effectLst/>
              </a:rPr>
              <a:t>/</a:t>
            </a:r>
            <a:r>
              <a:rPr lang="en-US" b="0" i="0" dirty="0" err="1">
                <a:solidFill>
                  <a:srgbClr val="0F0F0F"/>
                </a:solidFill>
                <a:effectLst/>
              </a:rPr>
              <a:t>product.php?prodid</a:t>
            </a:r>
            <a:r>
              <a:rPr lang="en-US" b="0" i="0" dirty="0">
                <a:solidFill>
                  <a:srgbClr val="0F0F0F"/>
                </a:solidFill>
                <a:effectLst/>
              </a:rPr>
              <a:t>=15</a:t>
            </a:r>
            <a:endParaRPr lang="en-US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0867-6B92-C5ED-9BF6-543105E2A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8914" y="5092505"/>
            <a:ext cx="2763143" cy="1397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1F613-D0A1-74D6-3DE2-B1E4CEE650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689" y="2597702"/>
            <a:ext cx="1786337" cy="16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6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umalight Skid Steer Owner Operator Auger Drive Model RC442">
            <a:extLst>
              <a:ext uri="{FF2B5EF4-FFF2-40B4-BE49-F238E27FC236}">
                <a16:creationId xmlns:a16="http://schemas.microsoft.com/office/drawing/2014/main" id="{A433F1E6-48C0-50CA-E53B-423DB33E6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5000" y="1800664"/>
            <a:ext cx="3606800" cy="39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C1AB8-70E9-1927-4724-F7C08D7BFCB6}"/>
              </a:ext>
            </a:extLst>
          </p:cNvPr>
          <p:cNvSpPr txBox="1"/>
          <p:nvPr/>
        </p:nvSpPr>
        <p:spPr>
          <a:xfrm>
            <a:off x="32824" y="392947"/>
            <a:ext cx="5176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Baumalight</a:t>
            </a:r>
            <a:r>
              <a:rPr lang="en-US" dirty="0"/>
              <a:t> Post Hole Auger Drive Unit Model RC442</a:t>
            </a:r>
          </a:p>
          <a:p>
            <a:endParaRPr lang="en-US" dirty="0"/>
          </a:p>
          <a:p>
            <a:r>
              <a:rPr lang="en-US" dirty="0"/>
              <a:t>$1,800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68376-6E84-079C-6E9C-3179BDDE37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539" y="2463869"/>
            <a:ext cx="4064000" cy="2959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74E2D-5C9F-1FE8-55EF-209389C7A8D8}"/>
              </a:ext>
            </a:extLst>
          </p:cNvPr>
          <p:cNvSpPr txBox="1"/>
          <p:nvPr/>
        </p:nvSpPr>
        <p:spPr>
          <a:xfrm>
            <a:off x="6989299" y="1316277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SM100 Track Loader by Wacker </a:t>
            </a:r>
            <a:r>
              <a:rPr lang="en-US" dirty="0" err="1"/>
              <a:t>Neuson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$60,000</a:t>
            </a:r>
          </a:p>
        </p:txBody>
      </p:sp>
    </p:spTree>
    <p:extLst>
      <p:ext uri="{BB962C8B-B14F-4D97-AF65-F5344CB8AC3E}">
        <p14:creationId xmlns:p14="http://schemas.microsoft.com/office/powerpoint/2010/main" val="308199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92D4B-F311-23ED-DFC0-388DB265AC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881" y="1781229"/>
            <a:ext cx="1892300" cy="349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7E16D-E0B2-01E1-3496-AFD4129100BF}"/>
              </a:ext>
            </a:extLst>
          </p:cNvPr>
          <p:cNvSpPr txBox="1"/>
          <p:nvPr/>
        </p:nvSpPr>
        <p:spPr>
          <a:xfrm>
            <a:off x="618978" y="5331657"/>
            <a:ext cx="285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Drilling Auger, Post Hole Auger, Pier Foundation,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faragedesignworks.com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5B99F-5E00-BE3D-6F20-B5714C4498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478" y="1781229"/>
            <a:ext cx="2060538" cy="349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8B6F4-4BDB-C4BF-003E-6E947FE73B93}"/>
              </a:ext>
            </a:extLst>
          </p:cNvPr>
          <p:cNvSpPr txBox="1"/>
          <p:nvPr/>
        </p:nvSpPr>
        <p:spPr>
          <a:xfrm>
            <a:off x="4304714" y="5331659"/>
            <a:ext cx="2757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www.youtube.com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watch?v</a:t>
            </a:r>
            <a:r>
              <a:rPr lang="en-US" sz="1400" dirty="0">
                <a:hlinkClick r:id="rId4"/>
              </a:rPr>
              <a:t>=kOAWatK_7xQ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www.youtube.com</a:t>
            </a:r>
            <a:r>
              <a:rPr lang="en-US" sz="1400" dirty="0">
                <a:hlinkClick r:id="rId5"/>
              </a:rPr>
              <a:t>/</a:t>
            </a:r>
            <a:r>
              <a:rPr lang="en-US" sz="1400" dirty="0" err="1">
                <a:hlinkClick r:id="rId5"/>
              </a:rPr>
              <a:t>watch?v</a:t>
            </a:r>
            <a:r>
              <a:rPr lang="en-US" sz="1400" dirty="0">
                <a:hlinkClick r:id="rId5"/>
              </a:rPr>
              <a:t>=R9YKKuNMq_s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695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896</Words>
  <Application>Microsoft Macintosh PowerPoint</Application>
  <PresentationFormat>Widescreen</PresentationFormat>
  <Paragraphs>99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Amazon Ember</vt:lpstr>
      <vt:lpstr>Arial</vt:lpstr>
      <vt:lpstr>Calibri</vt:lpstr>
      <vt:lpstr>Calibri Light</vt:lpstr>
      <vt:lpstr>Google Sans</vt:lpstr>
      <vt:lpstr>Open Sans</vt:lpstr>
      <vt:lpstr>Roboto</vt:lpstr>
      <vt:lpstr>Söhne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43</cp:revision>
  <dcterms:created xsi:type="dcterms:W3CDTF">2022-06-02T16:58:09Z</dcterms:created>
  <dcterms:modified xsi:type="dcterms:W3CDTF">2025-04-09T18:22:51Z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